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13fa69c79cb_0_15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13fa69c79cb_0_1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fa69c79cb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fa69c79cb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g13fa69c79cb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6" name="Google Shape;66;g13fa69c79cb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es-419">
                <a:latin typeface="Calibri"/>
                <a:ea typeface="Calibri"/>
                <a:cs typeface="Calibri"/>
                <a:sym typeface="Calibri"/>
              </a:rPr>
              <a:t>Image source: https://www.loc.gov/resource/g3200.ct005757/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3fa69c79cb_0_6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3fa69c79cb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13fa69c79cb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13fa69c79cb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g13fa69c79cb_0_7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5" name="Google Shape;85;g13fa69c79cb_0_7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3fa69c79cb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1" name="Google Shape;91;g13fa69c79cb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3fa69c79cb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7" name="Google Shape;97;g13fa69c79cb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g13fa69c79cb_0_1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3" name="Google Shape;103;g13fa69c79cb_0_1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Relationship Id="rId4" Type="http://schemas.openxmlformats.org/officeDocument/2006/relationships/image" Target="../media/image3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90"/>
              <a:buFont typeface="Arial"/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6902"/>
              <a:buFont typeface="Arial"/>
              <a:buNone/>
            </a:pPr>
            <a:r>
              <a:rPr lang="es-419" sz="4088"/>
              <a:t>L3 Proyecto de Epidemiología 4-H Actividad 3</a:t>
            </a:r>
            <a:endParaRPr sz="4088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6902"/>
              <a:buFont typeface="Arial"/>
              <a:buNone/>
            </a:pPr>
            <a:r>
              <a:t/>
            </a:r>
            <a:endParaRPr sz="4088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55000" lnSpcReduction="2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-419"/>
              <a:t>Transmisión de virus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-419"/>
              <a:t>Disfruta de la música y piensa en un lugar (en cualquier parte del mundo) que te gustaría visitar.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Actividad publicada</a:t>
            </a:r>
            <a:endParaRPr/>
          </a:p>
        </p:txBody>
      </p:sp>
      <p:sp>
        <p:nvSpPr>
          <p:cNvPr id="112" name="Google Shape;112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Investiga el esquema del mapa de la historia de COVID-19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Animales y COVID-19 | CDC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Transmisión del Virus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pic>
        <p:nvPicPr>
          <p:cNvPr id="62" name="Google Shape;62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37425" y="1235575"/>
            <a:ext cx="3897088" cy="2786103"/>
          </a:xfrm>
          <a:prstGeom prst="rect">
            <a:avLst/>
          </a:prstGeom>
          <a:noFill/>
          <a:ln>
            <a:noFill/>
          </a:ln>
        </p:spPr>
      </p:pic>
      <p:pic>
        <p:nvPicPr>
          <p:cNvPr id="63" name="Google Shape;63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13263" y="1235575"/>
            <a:ext cx="3714800" cy="278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s-419"/>
              <a:t>Oh the places we will go...</a:t>
            </a:r>
            <a:endParaRPr/>
          </a:p>
        </p:txBody>
      </p:sp>
      <p:sp>
        <p:nvSpPr>
          <p:cNvPr id="69" name="Google Shape;69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SzPts val="1800"/>
              <a:buNone/>
            </a:pPr>
            <a:r>
              <a:t/>
            </a:r>
            <a:endParaRPr/>
          </a:p>
        </p:txBody>
      </p:sp>
      <p:pic>
        <p:nvPicPr>
          <p:cNvPr id="70" name="Google Shape;7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9950" y="17525"/>
            <a:ext cx="8935887" cy="5108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¿Qué recuerda sobre la definición y la clasificación de los casos?</a:t>
            </a:r>
            <a:endParaRPr/>
          </a:p>
        </p:txBody>
      </p:sp>
      <p:sp>
        <p:nvSpPr>
          <p:cNvPr id="76" name="Google Shape;76;p16"/>
          <p:cNvSpPr txBox="1"/>
          <p:nvPr>
            <p:ph idx="1" type="body"/>
          </p:nvPr>
        </p:nvSpPr>
        <p:spPr>
          <a:xfrm>
            <a:off x="311700" y="1451825"/>
            <a:ext cx="8520600" cy="3117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Definición del caso - signos y síntomas, información demográfica, resultados de las pruebas y rastreo de contactos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Clasificación de los casos: sospechoso, probable, confirmado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Palabras clave</a:t>
            </a:r>
            <a:endParaRPr/>
          </a:p>
        </p:txBody>
      </p:sp>
      <p:sp>
        <p:nvSpPr>
          <p:cNvPr id="82" name="Google Shape;82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Cadena de infección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Huésped reservorio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Portal de entrada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Transmisión directa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Propagación por gotas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Contacto directo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Transmisión indirecta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Fomites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Fijación inicial</a:t>
            </a:r>
            <a:endParaRPr>
              <a:solidFill>
                <a:srgbClr val="ADADAD"/>
              </a:solidFill>
            </a:endParaRPr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Clr>
                <a:srgbClr val="ADADAD"/>
              </a:buClr>
              <a:buSzPts val="1800"/>
              <a:buChar char="●"/>
            </a:pPr>
            <a:r>
              <a:rPr lang="es-419">
                <a:solidFill>
                  <a:srgbClr val="ADADAD"/>
                </a:solidFill>
              </a:rPr>
              <a:t>Reservorio inicial</a:t>
            </a:r>
            <a:endParaRPr>
              <a:solidFill>
                <a:srgbClr val="ADADAD"/>
              </a:solidFill>
            </a:endParaRPr>
          </a:p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DADAD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ADADAD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Transmisión directa e indirecta</a:t>
            </a:r>
            <a:endParaRPr/>
          </a:p>
        </p:txBody>
      </p:sp>
      <p:sp>
        <p:nvSpPr>
          <p:cNvPr id="88" name="Google Shape;88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¿Cuáles son algunos ejemplos de transmisión directa?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¿Cuáles son algunos ejemplos de transmisión indirecta?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Transmisión entre animales y humanos = zoonótica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-419"/>
              <a:t>Esquemas del mapa de la historia de la actividad: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-419"/>
              <a:t>Ejemplo de pájaro-pájaro-pájaro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19"/>
          <p:cNvSpPr txBox="1"/>
          <p:nvPr>
            <p:ph idx="1" type="body"/>
          </p:nvPr>
        </p:nvSpPr>
        <p:spPr>
          <a:xfrm>
            <a:off x="311700" y="1489200"/>
            <a:ext cx="8520600" cy="3079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419"/>
              <a:t>Entorno inicial = parque de vida silvestre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419"/>
              <a:t>Reservorio inicial = Ave-Pájaro-Pájaro Un pato doméstico que vive en un estanque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419"/>
              <a:t>Huésped A = Pájaro-Pájaro Una gallina doméstica ganadora que ha sido comprada recientemente y cuyo gallinero está situado cerca del estanque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419"/>
              <a:t>Método de transmisión para infectar al huésped A = El pato doméstico que vive en el estanque se acerca al gallinero y sacude la cabeza liberando el virus de la gripe en el aire. Entonces el huésped A se infecta al entrar el virus a través del pico de uno de los pollos del gallinero.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ct val="61111"/>
              <a:buFont typeface="Arial"/>
              <a:buNone/>
            </a:pPr>
            <a:r>
              <a:rPr lang="es-419"/>
              <a:t>Huésped </a:t>
            </a:r>
            <a:r>
              <a:rPr lang="es-419"/>
              <a:t>B = Pájaro-Pájaro El huésped A transmite entonces el virus a otro pollo del gallinero a través de los recipientes de comida compartidos.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None/>
            </a:pPr>
            <a:r>
              <a:rPr lang="es-419"/>
              <a:t>Preguntas para discusión </a:t>
            </a:r>
            <a:endParaRPr/>
          </a:p>
        </p:txBody>
      </p:sp>
      <p:sp>
        <p:nvSpPr>
          <p:cNvPr id="100" name="Google Shape;100;p20"/>
          <p:cNvSpPr txBox="1"/>
          <p:nvPr>
            <p:ph idx="1" type="body"/>
          </p:nvPr>
        </p:nvSpPr>
        <p:spPr>
          <a:xfrm>
            <a:off x="311700" y="1017725"/>
            <a:ext cx="8711700" cy="3413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Virus					Influenza porcina A (H3N2) virus Variante de Influenza (H3N2)    virus   (cuando infecta a un humano)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Escenario Inicial			Una granja con muchos cerdos corriendo por todos lados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Reservorio Inicial			Cerdo Hampshire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Método de Transmisión A 	Cerdo </a:t>
            </a: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Hampshire es vendido en una subasta a otro granjero. Viaja a una nueva granja de animales y otros cerdos.  Cerdo Hampshire estornuda a la cara a su nuevo amigo.                                       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Huésped</a:t>
            </a: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 A 				</a:t>
            </a: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Nuevo amigo de Hampy’s, Yorky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Método</a:t>
            </a: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 de Transmisión B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Huésped</a:t>
            </a: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 B 				Yorkie transmite el virus por haber sido cargado por el granjero A yorkie no le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5373">
                <a:latin typeface="Georgia"/>
                <a:ea typeface="Georgia"/>
                <a:cs typeface="Georgia"/>
                <a:sym typeface="Georgia"/>
              </a:rPr>
              <a:t>Pidió al granjero que lo bajara y propagó el virus en la cara del granjero. </a:t>
            </a:r>
            <a:endParaRPr sz="5373">
              <a:latin typeface="Georgia"/>
              <a:ea typeface="Georgia"/>
              <a:cs typeface="Georgia"/>
              <a:sym typeface="Georgia"/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Preguntas para el debate </a:t>
            </a:r>
            <a:endParaRPr/>
          </a:p>
        </p:txBody>
      </p:sp>
      <p:sp>
        <p:nvSpPr>
          <p:cNvPr id="106" name="Google Shape;106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¿Cómo puede haberse infectado Hamlet?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se transmite el COVID-19?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